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7" r:id="rId6"/>
    <p:sldId id="291" r:id="rId7"/>
    <p:sldId id="307" r:id="rId8"/>
    <p:sldId id="294" r:id="rId9"/>
    <p:sldId id="303" r:id="rId10"/>
    <p:sldId id="312" r:id="rId11"/>
    <p:sldId id="305" r:id="rId12"/>
    <p:sldId id="308" r:id="rId13"/>
    <p:sldId id="306" r:id="rId14"/>
    <p:sldId id="295" r:id="rId15"/>
    <p:sldId id="287" r:id="rId16"/>
    <p:sldId id="31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907" autoAdjust="0"/>
  </p:normalViewPr>
  <p:slideViewPr>
    <p:cSldViewPr snapToGrid="0">
      <p:cViewPr varScale="1">
        <p:scale>
          <a:sx n="101" d="100"/>
          <a:sy n="101" d="100"/>
        </p:scale>
        <p:origin x="9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94ABE0-1C8A-4CCF-A0D7-651C900E4F91}" type="doc">
      <dgm:prSet loTypeId="urn:microsoft.com/office/officeart/2005/8/layout/hProcess6" loCatId="process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31E82F0D-6AB8-4427-AF3D-1ECBF036B15A}">
      <dgm:prSet phldrT="[Text]"/>
      <dgm:spPr/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Well Spec.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1E70660-BF12-48B4-910F-18A4F8EA70D8}" type="parTrans" cxnId="{1FC86143-BA68-4DE6-B37F-4EC8239813BC}">
      <dgm:prSet/>
      <dgm:spPr/>
      <dgm:t>
        <a:bodyPr/>
        <a:lstStyle/>
        <a:p>
          <a:endParaRPr lang="en-US"/>
        </a:p>
      </dgm:t>
    </dgm:pt>
    <dgm:pt modelId="{3A5EE769-F74E-4714-94E1-06169CFC0192}" type="sibTrans" cxnId="{1FC86143-BA68-4DE6-B37F-4EC8239813BC}">
      <dgm:prSet/>
      <dgm:spPr/>
      <dgm:t>
        <a:bodyPr/>
        <a:lstStyle/>
        <a:p>
          <a:endParaRPr lang="en-US"/>
        </a:p>
      </dgm:t>
    </dgm:pt>
    <dgm:pt modelId="{F5068235-03CD-4002-9FC7-6A6E425305AA}">
      <dgm:prSet phldrT="[Text]"/>
      <dgm:spPr/>
      <dgm:t>
        <a:bodyPr/>
        <a:lstStyle/>
        <a:p>
          <a:pPr algn="ctr"/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Coordinates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9A8305D-D91E-467B-97C0-F4FD2EAF7EB4}" type="parTrans" cxnId="{0112CC5D-2CE0-4BA5-87E1-42163A829E03}">
      <dgm:prSet/>
      <dgm:spPr/>
      <dgm:t>
        <a:bodyPr/>
        <a:lstStyle/>
        <a:p>
          <a:endParaRPr lang="en-US"/>
        </a:p>
      </dgm:t>
    </dgm:pt>
    <dgm:pt modelId="{6DE742A9-3B3E-40DA-9E18-5CF23D7EAC48}" type="sibTrans" cxnId="{0112CC5D-2CE0-4BA5-87E1-42163A829E03}">
      <dgm:prSet/>
      <dgm:spPr/>
      <dgm:t>
        <a:bodyPr/>
        <a:lstStyle/>
        <a:p>
          <a:endParaRPr lang="en-US"/>
        </a:p>
      </dgm:t>
    </dgm:pt>
    <dgm:pt modelId="{94665C3F-2128-4E0B-9893-44C7B7168411}">
      <dgm:prSet phldrT="[Text]"/>
      <dgm:spPr/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Well Database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BAEC66E-5F71-4048-BBAD-ACE7D115D014}" type="parTrans" cxnId="{512226F9-DE2B-4BD1-B0DB-7235392F0CCF}">
      <dgm:prSet/>
      <dgm:spPr/>
      <dgm:t>
        <a:bodyPr/>
        <a:lstStyle/>
        <a:p>
          <a:endParaRPr lang="en-US"/>
        </a:p>
      </dgm:t>
    </dgm:pt>
    <dgm:pt modelId="{C65A93C3-8F2C-4D75-9622-D599B9B0F3B4}" type="sibTrans" cxnId="{512226F9-DE2B-4BD1-B0DB-7235392F0CCF}">
      <dgm:prSet/>
      <dgm:spPr/>
      <dgm:t>
        <a:bodyPr/>
        <a:lstStyle/>
        <a:p>
          <a:endParaRPr lang="en-US"/>
        </a:p>
      </dgm:t>
    </dgm:pt>
    <dgm:pt modelId="{0F4AF449-6CD5-49B9-9A3C-A90106910BA4}">
      <dgm:prSet phldrT="[Text]"/>
      <dgm:spPr/>
      <dgm:t>
        <a:bodyPr/>
        <a:lstStyle/>
        <a:p>
          <a:pPr algn="ctr"/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Find the closest wells in the area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4487F0D-A412-4A2C-980C-89B990A7A529}" type="parTrans" cxnId="{BFD41050-F11C-45AD-953A-F92AA061652D}">
      <dgm:prSet/>
      <dgm:spPr/>
      <dgm:t>
        <a:bodyPr/>
        <a:lstStyle/>
        <a:p>
          <a:endParaRPr lang="en-US"/>
        </a:p>
      </dgm:t>
    </dgm:pt>
    <dgm:pt modelId="{AA5588CC-A1FF-4161-800D-36E1E01EE495}" type="sibTrans" cxnId="{BFD41050-F11C-45AD-953A-F92AA061652D}">
      <dgm:prSet/>
      <dgm:spPr/>
      <dgm:t>
        <a:bodyPr/>
        <a:lstStyle/>
        <a:p>
          <a:endParaRPr lang="en-US"/>
        </a:p>
      </dgm:t>
    </dgm:pt>
    <dgm:pt modelId="{77D2247C-0CAA-47FD-B0A7-67E5FD1A9922}">
      <dgm:prSet phldrT="[Text]"/>
      <dgm:spPr/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Premiums estimation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9AE3C8C-06E7-4E93-AFDF-A6E795156669}" type="parTrans" cxnId="{74D11B7F-EEB7-477B-A287-C92AB1718C26}">
      <dgm:prSet/>
      <dgm:spPr/>
      <dgm:t>
        <a:bodyPr/>
        <a:lstStyle/>
        <a:p>
          <a:endParaRPr lang="en-US"/>
        </a:p>
      </dgm:t>
    </dgm:pt>
    <dgm:pt modelId="{A9EBE46E-615A-4FEB-9122-E1DAC0F5F8C1}" type="sibTrans" cxnId="{74D11B7F-EEB7-477B-A287-C92AB1718C26}">
      <dgm:prSet/>
      <dgm:spPr/>
      <dgm:t>
        <a:bodyPr/>
        <a:lstStyle/>
        <a:p>
          <a:endParaRPr lang="en-US"/>
        </a:p>
      </dgm:t>
    </dgm:pt>
    <dgm:pt modelId="{05F09F2F-D6C2-456E-80D3-8FF789BE0374}">
      <dgm:prSet phldrT="[Text]"/>
      <dgm:spPr/>
      <dgm:t>
        <a:bodyPr/>
        <a:lstStyle/>
        <a:p>
          <a:pPr algn="ctr"/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Challenging area to drill ?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129CBD3-A248-441A-99C1-7C7AD773A96C}" type="parTrans" cxnId="{D8BEB500-8654-4506-91FC-5D5E8ACE8DCE}">
      <dgm:prSet/>
      <dgm:spPr/>
      <dgm:t>
        <a:bodyPr/>
        <a:lstStyle/>
        <a:p>
          <a:endParaRPr lang="en-US"/>
        </a:p>
      </dgm:t>
    </dgm:pt>
    <dgm:pt modelId="{481412B7-D5B9-4B81-AC16-661FFC7A27DC}" type="sibTrans" cxnId="{D8BEB500-8654-4506-91FC-5D5E8ACE8DCE}">
      <dgm:prSet/>
      <dgm:spPr/>
      <dgm:t>
        <a:bodyPr/>
        <a:lstStyle/>
        <a:p>
          <a:endParaRPr lang="en-US"/>
        </a:p>
      </dgm:t>
    </dgm:pt>
    <dgm:pt modelId="{CB23EC88-7291-4C6B-9915-F2094CAFFA9B}" type="pres">
      <dgm:prSet presAssocID="{2A94ABE0-1C8A-4CCF-A0D7-651C900E4F91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65ADB7-DD74-4568-8661-1C626D1DA756}" type="pres">
      <dgm:prSet presAssocID="{31E82F0D-6AB8-4427-AF3D-1ECBF036B15A}" presName="compNode" presStyleCnt="0"/>
      <dgm:spPr/>
    </dgm:pt>
    <dgm:pt modelId="{FED33FE7-9AAF-4AEF-9676-594BFAFA1A49}" type="pres">
      <dgm:prSet presAssocID="{31E82F0D-6AB8-4427-AF3D-1ECBF036B15A}" presName="noGeometry" presStyleCnt="0"/>
      <dgm:spPr/>
    </dgm:pt>
    <dgm:pt modelId="{9B4E8B51-07A1-4133-A64E-FBED55BF0EE5}" type="pres">
      <dgm:prSet presAssocID="{31E82F0D-6AB8-4427-AF3D-1ECBF036B15A}" presName="childTextVisible" presStyleLbl="b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FF87A0-FBDB-4FAA-B367-8128AC1DB5DB}" type="pres">
      <dgm:prSet presAssocID="{31E82F0D-6AB8-4427-AF3D-1ECBF036B15A}" presName="childTextHidden" presStyleLbl="bgAccFollowNode1" presStyleIdx="0" presStyleCnt="3"/>
      <dgm:spPr/>
      <dgm:t>
        <a:bodyPr/>
        <a:lstStyle/>
        <a:p>
          <a:endParaRPr lang="en-US"/>
        </a:p>
      </dgm:t>
    </dgm:pt>
    <dgm:pt modelId="{960A5C71-8B8B-4663-9E81-F346BE02F572}" type="pres">
      <dgm:prSet presAssocID="{31E82F0D-6AB8-4427-AF3D-1ECBF036B15A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D12E63-5559-4693-9B92-D0160E10CB37}" type="pres">
      <dgm:prSet presAssocID="{31E82F0D-6AB8-4427-AF3D-1ECBF036B15A}" presName="aSpace" presStyleCnt="0"/>
      <dgm:spPr/>
    </dgm:pt>
    <dgm:pt modelId="{6FF10248-A3C0-4629-BE45-2D0C1A07125A}" type="pres">
      <dgm:prSet presAssocID="{94665C3F-2128-4E0B-9893-44C7B7168411}" presName="compNode" presStyleCnt="0"/>
      <dgm:spPr/>
    </dgm:pt>
    <dgm:pt modelId="{1096B937-93CE-4BC3-844B-48518043DDF1}" type="pres">
      <dgm:prSet presAssocID="{94665C3F-2128-4E0B-9893-44C7B7168411}" presName="noGeometry" presStyleCnt="0"/>
      <dgm:spPr/>
    </dgm:pt>
    <dgm:pt modelId="{9EBF0882-37A5-400C-8800-70BB9C7BC723}" type="pres">
      <dgm:prSet presAssocID="{94665C3F-2128-4E0B-9893-44C7B7168411}" presName="childTextVisible" presStyleLbl="b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C08E29-E739-48F4-9A51-83DCC17A2119}" type="pres">
      <dgm:prSet presAssocID="{94665C3F-2128-4E0B-9893-44C7B7168411}" presName="childTextHidden" presStyleLbl="bgAccFollowNode1" presStyleIdx="1" presStyleCnt="3"/>
      <dgm:spPr/>
      <dgm:t>
        <a:bodyPr/>
        <a:lstStyle/>
        <a:p>
          <a:endParaRPr lang="en-US"/>
        </a:p>
      </dgm:t>
    </dgm:pt>
    <dgm:pt modelId="{011C5594-72CD-4ECF-9CEB-8806EE67260F}" type="pres">
      <dgm:prSet presAssocID="{94665C3F-2128-4E0B-9893-44C7B7168411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3013F5-02EE-4426-9CA0-323BED4093BE}" type="pres">
      <dgm:prSet presAssocID="{94665C3F-2128-4E0B-9893-44C7B7168411}" presName="aSpace" presStyleCnt="0"/>
      <dgm:spPr/>
    </dgm:pt>
    <dgm:pt modelId="{98F88149-8798-4097-8DF6-D5671224026F}" type="pres">
      <dgm:prSet presAssocID="{77D2247C-0CAA-47FD-B0A7-67E5FD1A9922}" presName="compNode" presStyleCnt="0"/>
      <dgm:spPr/>
    </dgm:pt>
    <dgm:pt modelId="{82C7C43F-3515-49CF-A9C7-539F369E7C66}" type="pres">
      <dgm:prSet presAssocID="{77D2247C-0CAA-47FD-B0A7-67E5FD1A9922}" presName="noGeometry" presStyleCnt="0"/>
      <dgm:spPr/>
    </dgm:pt>
    <dgm:pt modelId="{0F66F88E-A7CA-45F3-8B58-FBD8FA0BC1D6}" type="pres">
      <dgm:prSet presAssocID="{77D2247C-0CAA-47FD-B0A7-67E5FD1A9922}" presName="childTextVisible" presStyleLbl="b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213112-9305-4F71-BB8A-7EF4036F58E0}" type="pres">
      <dgm:prSet presAssocID="{77D2247C-0CAA-47FD-B0A7-67E5FD1A9922}" presName="childTextHidden" presStyleLbl="bgAccFollowNode1" presStyleIdx="2" presStyleCnt="3"/>
      <dgm:spPr/>
      <dgm:t>
        <a:bodyPr/>
        <a:lstStyle/>
        <a:p>
          <a:endParaRPr lang="en-US"/>
        </a:p>
      </dgm:t>
    </dgm:pt>
    <dgm:pt modelId="{C48D8AC9-AF31-4531-A9D8-F38D21217E5F}" type="pres">
      <dgm:prSet presAssocID="{77D2247C-0CAA-47FD-B0A7-67E5FD1A9922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BEB500-8654-4506-91FC-5D5E8ACE8DCE}" srcId="{77D2247C-0CAA-47FD-B0A7-67E5FD1A9922}" destId="{05F09F2F-D6C2-456E-80D3-8FF789BE0374}" srcOrd="0" destOrd="0" parTransId="{E129CBD3-A248-441A-99C1-7C7AD773A96C}" sibTransId="{481412B7-D5B9-4B81-AC16-661FFC7A27DC}"/>
    <dgm:cxn modelId="{512226F9-DE2B-4BD1-B0DB-7235392F0CCF}" srcId="{2A94ABE0-1C8A-4CCF-A0D7-651C900E4F91}" destId="{94665C3F-2128-4E0B-9893-44C7B7168411}" srcOrd="1" destOrd="0" parTransId="{0BAEC66E-5F71-4048-BBAD-ACE7D115D014}" sibTransId="{C65A93C3-8F2C-4D75-9622-D599B9B0F3B4}"/>
    <dgm:cxn modelId="{C5561D86-CAAA-4883-B39E-0A1F2E24D5D1}" type="presOf" srcId="{0F4AF449-6CD5-49B9-9A3C-A90106910BA4}" destId="{9EBF0882-37A5-400C-8800-70BB9C7BC723}" srcOrd="0" destOrd="0" presId="urn:microsoft.com/office/officeart/2005/8/layout/hProcess6"/>
    <dgm:cxn modelId="{0112CC5D-2CE0-4BA5-87E1-42163A829E03}" srcId="{31E82F0D-6AB8-4427-AF3D-1ECBF036B15A}" destId="{F5068235-03CD-4002-9FC7-6A6E425305AA}" srcOrd="0" destOrd="0" parTransId="{09A8305D-D91E-467B-97C0-F4FD2EAF7EB4}" sibTransId="{6DE742A9-3B3E-40DA-9E18-5CF23D7EAC48}"/>
    <dgm:cxn modelId="{5DAFBAD3-BA52-4456-A681-23716C0808B8}" type="presOf" srcId="{05F09F2F-D6C2-456E-80D3-8FF789BE0374}" destId="{0F66F88E-A7CA-45F3-8B58-FBD8FA0BC1D6}" srcOrd="0" destOrd="0" presId="urn:microsoft.com/office/officeart/2005/8/layout/hProcess6"/>
    <dgm:cxn modelId="{BFD41050-F11C-45AD-953A-F92AA061652D}" srcId="{94665C3F-2128-4E0B-9893-44C7B7168411}" destId="{0F4AF449-6CD5-49B9-9A3C-A90106910BA4}" srcOrd="0" destOrd="0" parTransId="{64487F0D-A412-4A2C-980C-89B990A7A529}" sibTransId="{AA5588CC-A1FF-4161-800D-36E1E01EE495}"/>
    <dgm:cxn modelId="{21EB3860-E689-4FDD-A788-0FF4D2ACEDCC}" type="presOf" srcId="{31E82F0D-6AB8-4427-AF3D-1ECBF036B15A}" destId="{960A5C71-8B8B-4663-9E81-F346BE02F572}" srcOrd="0" destOrd="0" presId="urn:microsoft.com/office/officeart/2005/8/layout/hProcess6"/>
    <dgm:cxn modelId="{B5381625-F97F-425E-A84A-F5901387B861}" type="presOf" srcId="{94665C3F-2128-4E0B-9893-44C7B7168411}" destId="{011C5594-72CD-4ECF-9CEB-8806EE67260F}" srcOrd="0" destOrd="0" presId="urn:microsoft.com/office/officeart/2005/8/layout/hProcess6"/>
    <dgm:cxn modelId="{FD9BC45F-EEF4-41D3-8DEC-2E22C4957FD1}" type="presOf" srcId="{2A94ABE0-1C8A-4CCF-A0D7-651C900E4F91}" destId="{CB23EC88-7291-4C6B-9915-F2094CAFFA9B}" srcOrd="0" destOrd="0" presId="urn:microsoft.com/office/officeart/2005/8/layout/hProcess6"/>
    <dgm:cxn modelId="{74D11B7F-EEB7-477B-A287-C92AB1718C26}" srcId="{2A94ABE0-1C8A-4CCF-A0D7-651C900E4F91}" destId="{77D2247C-0CAA-47FD-B0A7-67E5FD1A9922}" srcOrd="2" destOrd="0" parTransId="{99AE3C8C-06E7-4E93-AFDF-A6E795156669}" sibTransId="{A9EBE46E-615A-4FEB-9122-E1DAC0F5F8C1}"/>
    <dgm:cxn modelId="{8180D0BC-958D-4419-948A-21E10275F9F2}" type="presOf" srcId="{F5068235-03CD-4002-9FC7-6A6E425305AA}" destId="{F0FF87A0-FBDB-4FAA-B367-8128AC1DB5DB}" srcOrd="1" destOrd="0" presId="urn:microsoft.com/office/officeart/2005/8/layout/hProcess6"/>
    <dgm:cxn modelId="{E47068EC-ED8A-464F-82BE-ADC60E4D60EF}" type="presOf" srcId="{05F09F2F-D6C2-456E-80D3-8FF789BE0374}" destId="{FA213112-9305-4F71-BB8A-7EF4036F58E0}" srcOrd="1" destOrd="0" presId="urn:microsoft.com/office/officeart/2005/8/layout/hProcess6"/>
    <dgm:cxn modelId="{67671A69-3AB4-46C7-AFC4-B6E0B3C2CB15}" type="presOf" srcId="{0F4AF449-6CD5-49B9-9A3C-A90106910BA4}" destId="{72C08E29-E739-48F4-9A51-83DCC17A2119}" srcOrd="1" destOrd="0" presId="urn:microsoft.com/office/officeart/2005/8/layout/hProcess6"/>
    <dgm:cxn modelId="{428EAA4C-C39C-4CEA-941C-E80F0693BCD8}" type="presOf" srcId="{77D2247C-0CAA-47FD-B0A7-67E5FD1A9922}" destId="{C48D8AC9-AF31-4531-A9D8-F38D21217E5F}" srcOrd="0" destOrd="0" presId="urn:microsoft.com/office/officeart/2005/8/layout/hProcess6"/>
    <dgm:cxn modelId="{1FC86143-BA68-4DE6-B37F-4EC8239813BC}" srcId="{2A94ABE0-1C8A-4CCF-A0D7-651C900E4F91}" destId="{31E82F0D-6AB8-4427-AF3D-1ECBF036B15A}" srcOrd="0" destOrd="0" parTransId="{61E70660-BF12-48B4-910F-18A4F8EA70D8}" sibTransId="{3A5EE769-F74E-4714-94E1-06169CFC0192}"/>
    <dgm:cxn modelId="{E620ABF5-ACFE-453C-B3EC-800048763F6A}" type="presOf" srcId="{F5068235-03CD-4002-9FC7-6A6E425305AA}" destId="{9B4E8B51-07A1-4133-A64E-FBED55BF0EE5}" srcOrd="0" destOrd="0" presId="urn:microsoft.com/office/officeart/2005/8/layout/hProcess6"/>
    <dgm:cxn modelId="{D2F2BA68-B479-4556-9C2A-7DD1C497246C}" type="presParOf" srcId="{CB23EC88-7291-4C6B-9915-F2094CAFFA9B}" destId="{B665ADB7-DD74-4568-8661-1C626D1DA756}" srcOrd="0" destOrd="0" presId="urn:microsoft.com/office/officeart/2005/8/layout/hProcess6"/>
    <dgm:cxn modelId="{81CA2CF4-972A-4E65-83E2-5F154613970F}" type="presParOf" srcId="{B665ADB7-DD74-4568-8661-1C626D1DA756}" destId="{FED33FE7-9AAF-4AEF-9676-594BFAFA1A49}" srcOrd="0" destOrd="0" presId="urn:microsoft.com/office/officeart/2005/8/layout/hProcess6"/>
    <dgm:cxn modelId="{0D4A5B19-D00C-4B9D-B8A0-E09A76A7A072}" type="presParOf" srcId="{B665ADB7-DD74-4568-8661-1C626D1DA756}" destId="{9B4E8B51-07A1-4133-A64E-FBED55BF0EE5}" srcOrd="1" destOrd="0" presId="urn:microsoft.com/office/officeart/2005/8/layout/hProcess6"/>
    <dgm:cxn modelId="{E009D78F-A383-4867-B053-366421F3EFF1}" type="presParOf" srcId="{B665ADB7-DD74-4568-8661-1C626D1DA756}" destId="{F0FF87A0-FBDB-4FAA-B367-8128AC1DB5DB}" srcOrd="2" destOrd="0" presId="urn:microsoft.com/office/officeart/2005/8/layout/hProcess6"/>
    <dgm:cxn modelId="{051D1C60-9556-4984-B1E2-BB5445C3C777}" type="presParOf" srcId="{B665ADB7-DD74-4568-8661-1C626D1DA756}" destId="{960A5C71-8B8B-4663-9E81-F346BE02F572}" srcOrd="3" destOrd="0" presId="urn:microsoft.com/office/officeart/2005/8/layout/hProcess6"/>
    <dgm:cxn modelId="{EABA1AE9-C1BB-46EC-B912-82076E742C6B}" type="presParOf" srcId="{CB23EC88-7291-4C6B-9915-F2094CAFFA9B}" destId="{41D12E63-5559-4693-9B92-D0160E10CB37}" srcOrd="1" destOrd="0" presId="urn:microsoft.com/office/officeart/2005/8/layout/hProcess6"/>
    <dgm:cxn modelId="{CD460C13-98CD-4B60-879E-15E94BD11F93}" type="presParOf" srcId="{CB23EC88-7291-4C6B-9915-F2094CAFFA9B}" destId="{6FF10248-A3C0-4629-BE45-2D0C1A07125A}" srcOrd="2" destOrd="0" presId="urn:microsoft.com/office/officeart/2005/8/layout/hProcess6"/>
    <dgm:cxn modelId="{3B64FAA9-FD37-48E6-9F37-B7CF01A2908E}" type="presParOf" srcId="{6FF10248-A3C0-4629-BE45-2D0C1A07125A}" destId="{1096B937-93CE-4BC3-844B-48518043DDF1}" srcOrd="0" destOrd="0" presId="urn:microsoft.com/office/officeart/2005/8/layout/hProcess6"/>
    <dgm:cxn modelId="{664F54BB-F0E0-4739-B222-F00EEEDEA9DB}" type="presParOf" srcId="{6FF10248-A3C0-4629-BE45-2D0C1A07125A}" destId="{9EBF0882-37A5-400C-8800-70BB9C7BC723}" srcOrd="1" destOrd="0" presId="urn:microsoft.com/office/officeart/2005/8/layout/hProcess6"/>
    <dgm:cxn modelId="{6054A321-D6B0-4799-9096-085FBA985BF4}" type="presParOf" srcId="{6FF10248-A3C0-4629-BE45-2D0C1A07125A}" destId="{72C08E29-E739-48F4-9A51-83DCC17A2119}" srcOrd="2" destOrd="0" presId="urn:microsoft.com/office/officeart/2005/8/layout/hProcess6"/>
    <dgm:cxn modelId="{38E0FDAA-81C6-4479-AD0C-EB32C7B6E693}" type="presParOf" srcId="{6FF10248-A3C0-4629-BE45-2D0C1A07125A}" destId="{011C5594-72CD-4ECF-9CEB-8806EE67260F}" srcOrd="3" destOrd="0" presId="urn:microsoft.com/office/officeart/2005/8/layout/hProcess6"/>
    <dgm:cxn modelId="{1B743037-C279-4B6C-9570-E16AB3E68843}" type="presParOf" srcId="{CB23EC88-7291-4C6B-9915-F2094CAFFA9B}" destId="{943013F5-02EE-4426-9CA0-323BED4093BE}" srcOrd="3" destOrd="0" presId="urn:microsoft.com/office/officeart/2005/8/layout/hProcess6"/>
    <dgm:cxn modelId="{72601C94-7D19-4EBB-A469-FE0918631E56}" type="presParOf" srcId="{CB23EC88-7291-4C6B-9915-F2094CAFFA9B}" destId="{98F88149-8798-4097-8DF6-D5671224026F}" srcOrd="4" destOrd="0" presId="urn:microsoft.com/office/officeart/2005/8/layout/hProcess6"/>
    <dgm:cxn modelId="{CFB65EC0-2603-4676-869B-D1DD902E7B92}" type="presParOf" srcId="{98F88149-8798-4097-8DF6-D5671224026F}" destId="{82C7C43F-3515-49CF-A9C7-539F369E7C66}" srcOrd="0" destOrd="0" presId="urn:microsoft.com/office/officeart/2005/8/layout/hProcess6"/>
    <dgm:cxn modelId="{2E2F5ECF-04A3-4110-8FF8-21ED4ADB14DF}" type="presParOf" srcId="{98F88149-8798-4097-8DF6-D5671224026F}" destId="{0F66F88E-A7CA-45F3-8B58-FBD8FA0BC1D6}" srcOrd="1" destOrd="0" presId="urn:microsoft.com/office/officeart/2005/8/layout/hProcess6"/>
    <dgm:cxn modelId="{D342BE33-64FD-465C-9175-032AD030DCBD}" type="presParOf" srcId="{98F88149-8798-4097-8DF6-D5671224026F}" destId="{FA213112-9305-4F71-BB8A-7EF4036F58E0}" srcOrd="2" destOrd="0" presId="urn:microsoft.com/office/officeart/2005/8/layout/hProcess6"/>
    <dgm:cxn modelId="{0E73BF04-244D-4D49-B057-594224796054}" type="presParOf" srcId="{98F88149-8798-4097-8DF6-D5671224026F}" destId="{C48D8AC9-AF31-4531-A9D8-F38D21217E5F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4E8B51-07A1-4133-A64E-FBED55BF0EE5}">
      <dsp:nvSpPr>
        <dsp:cNvPr id="0" name=""/>
        <dsp:cNvSpPr/>
      </dsp:nvSpPr>
      <dsp:spPr>
        <a:xfrm>
          <a:off x="695887" y="1716080"/>
          <a:ext cx="2762622" cy="2414879"/>
        </a:xfrm>
        <a:prstGeom prst="rightArrow">
          <a:avLst>
            <a:gd name="adj1" fmla="val 70000"/>
            <a:gd name="adj2" fmla="val 5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2286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rial" panose="020B0604020202020204" pitchFamily="34" charset="0"/>
              <a:cs typeface="Arial" panose="020B0604020202020204" pitchFamily="34" charset="0"/>
            </a:rPr>
            <a:t>Coordinates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386543" y="2078312"/>
        <a:ext cx="1346778" cy="1690415"/>
      </dsp:txXfrm>
    </dsp:sp>
    <dsp:sp modelId="{960A5C71-8B8B-4663-9E81-F346BE02F572}">
      <dsp:nvSpPr>
        <dsp:cNvPr id="0" name=""/>
        <dsp:cNvSpPr/>
      </dsp:nvSpPr>
      <dsp:spPr>
        <a:xfrm>
          <a:off x="5232" y="2232864"/>
          <a:ext cx="1381311" cy="138131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rial" panose="020B0604020202020204" pitchFamily="34" charset="0"/>
              <a:cs typeface="Arial" panose="020B0604020202020204" pitchFamily="34" charset="0"/>
            </a:rPr>
            <a:t>Well Spec.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07520" y="2435152"/>
        <a:ext cx="976735" cy="976735"/>
      </dsp:txXfrm>
    </dsp:sp>
    <dsp:sp modelId="{9EBF0882-37A5-400C-8800-70BB9C7BC723}">
      <dsp:nvSpPr>
        <dsp:cNvPr id="0" name=""/>
        <dsp:cNvSpPr/>
      </dsp:nvSpPr>
      <dsp:spPr>
        <a:xfrm>
          <a:off x="4321829" y="1716080"/>
          <a:ext cx="2762622" cy="2414879"/>
        </a:xfrm>
        <a:prstGeom prst="rightArrow">
          <a:avLst>
            <a:gd name="adj1" fmla="val 70000"/>
            <a:gd name="adj2" fmla="val 5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2286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rial" panose="020B0604020202020204" pitchFamily="34" charset="0"/>
              <a:cs typeface="Arial" panose="020B0604020202020204" pitchFamily="34" charset="0"/>
            </a:rPr>
            <a:t>Find the closest wells in the area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012484" y="2078312"/>
        <a:ext cx="1346778" cy="1690415"/>
      </dsp:txXfrm>
    </dsp:sp>
    <dsp:sp modelId="{011C5594-72CD-4ECF-9CEB-8806EE67260F}">
      <dsp:nvSpPr>
        <dsp:cNvPr id="0" name=""/>
        <dsp:cNvSpPr/>
      </dsp:nvSpPr>
      <dsp:spPr>
        <a:xfrm>
          <a:off x="3631173" y="2232864"/>
          <a:ext cx="1381311" cy="138131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rial" panose="020B0604020202020204" pitchFamily="34" charset="0"/>
              <a:cs typeface="Arial" panose="020B0604020202020204" pitchFamily="34" charset="0"/>
            </a:rPr>
            <a:t>Well Database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833461" y="2435152"/>
        <a:ext cx="976735" cy="976735"/>
      </dsp:txXfrm>
    </dsp:sp>
    <dsp:sp modelId="{0F66F88E-A7CA-45F3-8B58-FBD8FA0BC1D6}">
      <dsp:nvSpPr>
        <dsp:cNvPr id="0" name=""/>
        <dsp:cNvSpPr/>
      </dsp:nvSpPr>
      <dsp:spPr>
        <a:xfrm>
          <a:off x="7947770" y="1716080"/>
          <a:ext cx="2762622" cy="2414879"/>
        </a:xfrm>
        <a:prstGeom prst="rightArrow">
          <a:avLst>
            <a:gd name="adj1" fmla="val 70000"/>
            <a:gd name="adj2" fmla="val 5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2286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rial" panose="020B0604020202020204" pitchFamily="34" charset="0"/>
              <a:cs typeface="Arial" panose="020B0604020202020204" pitchFamily="34" charset="0"/>
            </a:rPr>
            <a:t>Challenging area to drill ?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638426" y="2078312"/>
        <a:ext cx="1346778" cy="1690415"/>
      </dsp:txXfrm>
    </dsp:sp>
    <dsp:sp modelId="{C48D8AC9-AF31-4531-A9D8-F38D21217E5F}">
      <dsp:nvSpPr>
        <dsp:cNvPr id="0" name=""/>
        <dsp:cNvSpPr/>
      </dsp:nvSpPr>
      <dsp:spPr>
        <a:xfrm>
          <a:off x="7257115" y="2232864"/>
          <a:ext cx="1381311" cy="138131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rial" panose="020B0604020202020204" pitchFamily="34" charset="0"/>
              <a:cs typeface="Arial" panose="020B0604020202020204" pitchFamily="34" charset="0"/>
            </a:rPr>
            <a:t>Premiums estimation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459403" y="2435152"/>
        <a:ext cx="976735" cy="9767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A79857-1142-40E9-AF58-34C20E564EDB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9E878D-58F9-4973-96BF-4B5C06E3C5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2316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E3A060-39BE-493C-AEC4-1A03F10D221B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0A9240-7000-48E2-B53B-CED0FE0748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684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uk/url?sa=i&amp;rct=j&amp;q=&amp;esrc=s&amp;source=images&amp;cd=&amp;cad=rja&amp;uact=8&amp;ved=0ahUKEwi7qN3v84DSAhUhSI8KHR3xA_IQjB0IBg&amp;url=https://www.peloton.com/&amp;bvm=bv.146094739,bs.1,d.c2I&amp;psig=AFQjCNH3CKUX4oeYR7rFyZVpiXd0agOj_Q&amp;ust=1486657041638094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A9240-7000-48E2-B53B-CED0FE0748B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047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Reaming : cleaning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A9240-7000-48E2-B53B-CED0FE0748B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1313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A9240-7000-48E2-B53B-CED0FE0748B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736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Picture: </a:t>
            </a:r>
            <a:r>
              <a:rPr lang="en-GB" dirty="0" smtClean="0">
                <a:hlinkClick r:id="rId3"/>
              </a:rPr>
              <a:t>www.peloton.com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A9240-7000-48E2-B53B-CED0FE0748B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2496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A9240-7000-48E2-B53B-CED0FE0748B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912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A9240-7000-48E2-B53B-CED0FE0748B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7476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A9240-7000-48E2-B53B-CED0FE0748B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295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https://en.wikipedia.org/wiki/National_Data_Repository</a:t>
            </a:r>
          </a:p>
          <a:p>
            <a:endParaRPr lang="en-GB" dirty="0" smtClean="0"/>
          </a:p>
          <a:p>
            <a:r>
              <a:rPr lang="en-GB" dirty="0" smtClean="0"/>
              <a:t>Australia: http://dbforms.ga.gov.au/pls/www/npm.pims_web.search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A9240-7000-48E2-B53B-CED0FE0748B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1095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to </a:t>
            </a:r>
            <a:r>
              <a:rPr lang="en-US" dirty="0"/>
              <a:t>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870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126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58416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1135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37391" y="2526138"/>
            <a:ext cx="7772400" cy="1325563"/>
          </a:xfrm>
        </p:spPr>
        <p:txBody>
          <a:bodyPr/>
          <a:lstStyle>
            <a:lvl1pPr algn="ctr">
              <a:defRPr b="1" baseline="0"/>
            </a:lvl1pPr>
          </a:lstStyle>
          <a:p>
            <a:r>
              <a:rPr lang="en-US" dirty="0" smtClean="0"/>
              <a:t>Thank you</a:t>
            </a:r>
            <a:br>
              <a:rPr lang="en-US" dirty="0" smtClean="0"/>
            </a:br>
            <a:r>
              <a:rPr lang="en-US" dirty="0" smtClean="0"/>
              <a:t>Any questions 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039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24316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71500" indent="-571500">
              <a:buFont typeface="+mj-lt"/>
              <a:buAutoNum type="romanUcPeriod"/>
              <a:defRPr/>
            </a:lvl1pPr>
            <a:lvl2pPr marL="914400" indent="-457200">
              <a:buClr>
                <a:schemeClr val="accent1"/>
              </a:buClr>
              <a:buFont typeface="+mj-lt"/>
              <a:buAutoNum type="alphaLcParenR"/>
              <a:defRPr/>
            </a:lvl2pPr>
          </a:lstStyle>
          <a:p>
            <a:pPr lvl="0"/>
            <a:r>
              <a:rPr lang="en-US" dirty="0"/>
              <a:t>Edit Master text </a:t>
            </a:r>
            <a:r>
              <a:rPr lang="en-US" dirty="0" smtClean="0"/>
              <a:t>styles</a:t>
            </a:r>
          </a:p>
          <a:p>
            <a:pPr lvl="1"/>
            <a:r>
              <a:rPr lang="en-US" dirty="0" smtClean="0"/>
              <a:t>Edit </a:t>
            </a:r>
            <a:r>
              <a:rPr lang="en-US" dirty="0" err="1" smtClean="0"/>
              <a:t>bla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8388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086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673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9497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60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4863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411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772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68FE7-8C63-4358-B16F-C9D145C2EC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880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117BEF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 Narrow" panose="020B0606020202030204" pitchFamily="34" charset="0"/>
        <a:buChar char="―"/>
        <a:defRPr sz="20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 Narrow" panose="020B0606020202030204" pitchFamily="34" charset="0"/>
        <a:buChar char="―"/>
        <a:defRPr sz="1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 Narrow" panose="020B0606020202030204" pitchFamily="34" charset="0"/>
        <a:buChar char="―"/>
        <a:defRPr sz="1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68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171570815"/>
              </p:ext>
            </p:extLst>
          </p:nvPr>
        </p:nvGraphicFramePr>
        <p:xfrm>
          <a:off x="1181100" y="248169"/>
          <a:ext cx="10715625" cy="5847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Proof of concept </a:t>
            </a:r>
            <a:br>
              <a:rPr lang="en-GB" dirty="0" smtClean="0"/>
            </a:br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10</a:t>
            </a:fld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151" y="4678054"/>
            <a:ext cx="3264049" cy="20434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303" y="4519857"/>
            <a:ext cx="2790825" cy="204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62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Next Step</a:t>
            </a:r>
            <a:br>
              <a:rPr lang="en-GB" dirty="0" smtClean="0"/>
            </a:br>
            <a:r>
              <a:rPr lang="en-GB" dirty="0" smtClean="0"/>
              <a:t>Focus on Formation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252295" cy="4351338"/>
          </a:xfrm>
        </p:spPr>
        <p:txBody>
          <a:bodyPr/>
          <a:lstStyle/>
          <a:p>
            <a:r>
              <a:rPr lang="en-GB" dirty="0" smtClean="0"/>
              <a:t>Some formation are more challenging to drill than others due to rock parameters and mechanics (density, cohesion, </a:t>
            </a:r>
            <a:r>
              <a:rPr lang="en-GB" dirty="0" err="1" smtClean="0"/>
              <a:t>etc</a:t>
            </a:r>
            <a:r>
              <a:rPr lang="en-GB" dirty="0" smtClean="0"/>
              <a:t> …)</a:t>
            </a:r>
          </a:p>
          <a:p>
            <a:r>
              <a:rPr lang="en-GB" dirty="0" smtClean="0"/>
              <a:t>From the asset specification: get the details of the expected drilled formation (type and meters drilled)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11</a:t>
            </a:fld>
            <a:endParaRPr lang="en-GB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891432"/>
              </p:ext>
            </p:extLst>
          </p:nvPr>
        </p:nvGraphicFramePr>
        <p:xfrm>
          <a:off x="2240135" y="4131775"/>
          <a:ext cx="7742065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11866">
                  <a:extLst>
                    <a:ext uri="{9D8B030D-6E8A-4147-A177-3AD203B41FA5}">
                      <a16:colId xmlns:a16="http://schemas.microsoft.com/office/drawing/2014/main" val="2951334863"/>
                    </a:ext>
                  </a:extLst>
                </a:gridCol>
                <a:gridCol w="1338580">
                  <a:extLst>
                    <a:ext uri="{9D8B030D-6E8A-4147-A177-3AD203B41FA5}">
                      <a16:colId xmlns:a16="http://schemas.microsoft.com/office/drawing/2014/main" val="998366240"/>
                    </a:ext>
                  </a:extLst>
                </a:gridCol>
                <a:gridCol w="857752">
                  <a:extLst>
                    <a:ext uri="{9D8B030D-6E8A-4147-A177-3AD203B41FA5}">
                      <a16:colId xmlns:a16="http://schemas.microsoft.com/office/drawing/2014/main" val="1910192795"/>
                    </a:ext>
                  </a:extLst>
                </a:gridCol>
                <a:gridCol w="2068168">
                  <a:extLst>
                    <a:ext uri="{9D8B030D-6E8A-4147-A177-3AD203B41FA5}">
                      <a16:colId xmlns:a16="http://schemas.microsoft.com/office/drawing/2014/main" val="2200037103"/>
                    </a:ext>
                  </a:extLst>
                </a:gridCol>
                <a:gridCol w="1065699">
                  <a:extLst>
                    <a:ext uri="{9D8B030D-6E8A-4147-A177-3AD203B41FA5}">
                      <a16:colId xmlns:a16="http://schemas.microsoft.com/office/drawing/2014/main" val="3699722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Formation Name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Risk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Meters</a:t>
                      </a:r>
                      <a:r>
                        <a:rPr lang="en-GB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Drilled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Score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5478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Sandstone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7024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Limestone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3702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Shales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7009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Salt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1287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862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Questions ?</a:t>
            </a:r>
            <a:endParaRPr lang="en-GB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127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Available Well Databases</a:t>
            </a:r>
            <a:br>
              <a:rPr lang="en-GB" dirty="0" smtClean="0"/>
            </a:br>
            <a:r>
              <a:rPr lang="en-GB" dirty="0" smtClean="0"/>
              <a:t>Around the World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dirty="0" smtClean="0"/>
              <a:t>National Data Repository (NDR) : preserve and promote data related to the petroleum exploration and production (E&amp;P) sector</a:t>
            </a:r>
          </a:p>
          <a:p>
            <a:r>
              <a:rPr lang="en-GB" dirty="0" smtClean="0"/>
              <a:t>Norway – </a:t>
            </a:r>
            <a:r>
              <a:rPr lang="en-GB" dirty="0" err="1" smtClean="0"/>
              <a:t>Diskos</a:t>
            </a:r>
            <a:r>
              <a:rPr lang="en-GB" dirty="0" smtClean="0"/>
              <a:t> NDR</a:t>
            </a:r>
          </a:p>
          <a:p>
            <a:pPr lvl="1"/>
            <a:r>
              <a:rPr lang="en-GB" dirty="0" smtClean="0"/>
              <a:t>Joint venture consisting of Norwegian Petroleum Directorate (NPD) and oil companies</a:t>
            </a:r>
          </a:p>
          <a:p>
            <a:r>
              <a:rPr lang="en-GB" dirty="0" smtClean="0"/>
              <a:t>Kenya – National Data </a:t>
            </a:r>
            <a:r>
              <a:rPr lang="en-GB" dirty="0" err="1" smtClean="0"/>
              <a:t>Center</a:t>
            </a:r>
            <a:r>
              <a:rPr lang="en-GB" dirty="0" smtClean="0"/>
              <a:t> </a:t>
            </a:r>
          </a:p>
          <a:p>
            <a:pPr lvl="1"/>
            <a:r>
              <a:rPr lang="en-GB" dirty="0" smtClean="0"/>
              <a:t>100% government funded</a:t>
            </a:r>
          </a:p>
          <a:p>
            <a:r>
              <a:rPr lang="en-GB" dirty="0" smtClean="0"/>
              <a:t>Canada – Data Management Centre</a:t>
            </a:r>
          </a:p>
          <a:p>
            <a:pPr lvl="1"/>
            <a:r>
              <a:rPr lang="en-GB" dirty="0" smtClean="0"/>
              <a:t>Funded 50/50 by federal and provincial governments (+ funds from industry)</a:t>
            </a:r>
          </a:p>
          <a:p>
            <a:r>
              <a:rPr lang="en-GB" dirty="0" smtClean="0"/>
              <a:t>Australia – Geoscience Australia Repository: Wells and Survey</a:t>
            </a:r>
          </a:p>
          <a:p>
            <a:pPr lvl="1"/>
            <a:r>
              <a:rPr lang="en-GB" dirty="0" smtClean="0"/>
              <a:t>100% government funded</a:t>
            </a:r>
          </a:p>
          <a:p>
            <a:r>
              <a:rPr lang="en-GB" dirty="0"/>
              <a:t>Worldwide – IHS International &amp; Production Database(more than 700,000 wells available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Owned by IHS</a:t>
            </a:r>
            <a:endParaRPr lang="en-GB" dirty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795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33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35491" y="1977846"/>
            <a:ext cx="8042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latin typeface="Arial Narrow" panose="020B0606020202030204" pitchFamily="34" charset="0"/>
              </a:rPr>
              <a:t>Maximizing Value within the Energy Sector</a:t>
            </a:r>
          </a:p>
          <a:p>
            <a:pPr algn="ctr"/>
            <a:r>
              <a:rPr lang="en-GB" sz="3600" b="1" dirty="0" smtClean="0">
                <a:latin typeface="Arial Narrow" panose="020B0606020202030204" pitchFamily="34" charset="0"/>
              </a:rPr>
              <a:t>Proof of concept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4365" y="3429000"/>
            <a:ext cx="7963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latin typeface="Futura LT Pro Book" panose="020B0502020204020303" pitchFamily="34" charset="0"/>
              </a:rPr>
              <a:t>Laura </a:t>
            </a:r>
            <a:r>
              <a:rPr lang="en-GB" sz="2400" b="1" dirty="0" err="1" smtClean="0">
                <a:latin typeface="Futura LT Pro Book" panose="020B0502020204020303" pitchFamily="34" charset="0"/>
              </a:rPr>
              <a:t>Foulquier</a:t>
            </a:r>
            <a:endParaRPr lang="en-GB" sz="2400" b="1" dirty="0" smtClean="0">
              <a:latin typeface="Futura LT Pro Book" panose="020B0502020204020303" pitchFamily="34" charset="0"/>
            </a:endParaRPr>
          </a:p>
          <a:p>
            <a:pPr algn="ctr"/>
            <a:endParaRPr lang="en-GB" sz="2400" b="1" dirty="0">
              <a:latin typeface="Futura LT Pro Book" panose="020B05020202040203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60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Concept	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Geomechanics</a:t>
            </a:r>
            <a:r>
              <a:rPr lang="en-GB" dirty="0" smtClean="0"/>
              <a:t> is using parameters to determine if a well is stable or not</a:t>
            </a:r>
          </a:p>
          <a:p>
            <a:r>
              <a:rPr lang="en-GB" dirty="0" smtClean="0"/>
              <a:t>Insurance can use the same parameters to rank wells (depending on the well type, drilling events encountered in nearby wells, the formation drilled (rock type, </a:t>
            </a:r>
            <a:r>
              <a:rPr lang="en-GB" dirty="0" err="1" smtClean="0"/>
              <a:t>etc</a:t>
            </a:r>
            <a:r>
              <a:rPr lang="en-GB" dirty="0" smtClean="0"/>
              <a:t> …))</a:t>
            </a:r>
          </a:p>
          <a:p>
            <a:endParaRPr lang="en-GB" dirty="0"/>
          </a:p>
          <a:p>
            <a:r>
              <a:rPr lang="en-GB" dirty="0" smtClean="0"/>
              <a:t>Input : well-to-be-drilled location</a:t>
            </a:r>
          </a:p>
          <a:p>
            <a:r>
              <a:rPr lang="en-GB" dirty="0" smtClean="0"/>
              <a:t>Output: accurate premiums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7512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Well Database </a:t>
            </a:r>
            <a:br>
              <a:rPr lang="en-GB" dirty="0" smtClean="0"/>
            </a:br>
            <a:r>
              <a:rPr lang="en-GB" dirty="0" smtClean="0"/>
              <a:t>Format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well database is built containing </a:t>
            </a:r>
            <a:r>
              <a:rPr lang="en-GB" u="sng" dirty="0" smtClean="0"/>
              <a:t>already-drilled wells </a:t>
            </a:r>
            <a:r>
              <a:rPr lang="en-GB" dirty="0" smtClean="0"/>
              <a:t>and their:</a:t>
            </a:r>
          </a:p>
          <a:p>
            <a:pPr lvl="1"/>
            <a:r>
              <a:rPr lang="en-GB" dirty="0" smtClean="0"/>
              <a:t>Name</a:t>
            </a:r>
          </a:p>
          <a:p>
            <a:pPr lvl="1"/>
            <a:r>
              <a:rPr lang="en-GB" dirty="0" smtClean="0"/>
              <a:t>Location</a:t>
            </a:r>
          </a:p>
          <a:p>
            <a:pPr lvl="1"/>
            <a:r>
              <a:rPr lang="en-GB" dirty="0" smtClean="0"/>
              <a:t>Their “stability” score </a:t>
            </a:r>
          </a:p>
          <a:p>
            <a:r>
              <a:rPr lang="en-GB" dirty="0" smtClean="0"/>
              <a:t>Geospatially indexed (faster queries)</a:t>
            </a:r>
          </a:p>
          <a:p>
            <a:r>
              <a:rPr lang="en-GB" dirty="0" smtClean="0"/>
              <a:t>The closest to the well-to-be-drilled, the more weight (inversion distance weighting)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4</a:t>
            </a:fld>
            <a:endParaRPr lang="en-GB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315509"/>
              </p:ext>
            </p:extLst>
          </p:nvPr>
        </p:nvGraphicFramePr>
        <p:xfrm>
          <a:off x="2566940" y="5154137"/>
          <a:ext cx="7058120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62426">
                  <a:extLst>
                    <a:ext uri="{9D8B030D-6E8A-4147-A177-3AD203B41FA5}">
                      <a16:colId xmlns:a16="http://schemas.microsoft.com/office/drawing/2014/main" val="2951334863"/>
                    </a:ext>
                  </a:extLst>
                </a:gridCol>
                <a:gridCol w="1254173">
                  <a:extLst>
                    <a:ext uri="{9D8B030D-6E8A-4147-A177-3AD203B41FA5}">
                      <a16:colId xmlns:a16="http://schemas.microsoft.com/office/drawing/2014/main" val="998366240"/>
                    </a:ext>
                  </a:extLst>
                </a:gridCol>
                <a:gridCol w="1121316">
                  <a:extLst>
                    <a:ext uri="{9D8B030D-6E8A-4147-A177-3AD203B41FA5}">
                      <a16:colId xmlns:a16="http://schemas.microsoft.com/office/drawing/2014/main" val="1910192795"/>
                    </a:ext>
                  </a:extLst>
                </a:gridCol>
                <a:gridCol w="1363980">
                  <a:extLst>
                    <a:ext uri="{9D8B030D-6E8A-4147-A177-3AD203B41FA5}">
                      <a16:colId xmlns:a16="http://schemas.microsoft.com/office/drawing/2014/main" val="228434194"/>
                    </a:ext>
                  </a:extLst>
                </a:gridCol>
                <a:gridCol w="908744">
                  <a:extLst>
                    <a:ext uri="{9D8B030D-6E8A-4147-A177-3AD203B41FA5}">
                      <a16:colId xmlns:a16="http://schemas.microsoft.com/office/drawing/2014/main" val="2200037103"/>
                    </a:ext>
                  </a:extLst>
                </a:gridCol>
                <a:gridCol w="947481">
                  <a:extLst>
                    <a:ext uri="{9D8B030D-6E8A-4147-A177-3AD203B41FA5}">
                      <a16:colId xmlns:a16="http://schemas.microsoft.com/office/drawing/2014/main" val="3699722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Well Name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Northing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Easting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Projection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Basin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Score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5478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70242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3556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Well Database</a:t>
            </a:r>
            <a:br>
              <a:rPr lang="en-GB" dirty="0" smtClean="0"/>
            </a:br>
            <a:r>
              <a:rPr lang="en-GB" dirty="0" smtClean="0"/>
              <a:t>End of well report information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Available information from End of Well Report</a:t>
            </a:r>
          </a:p>
          <a:p>
            <a:r>
              <a:rPr lang="en-GB" dirty="0" smtClean="0"/>
              <a:t>General Information</a:t>
            </a:r>
          </a:p>
          <a:p>
            <a:pPr lvl="1"/>
            <a:r>
              <a:rPr lang="en-GB" dirty="0" smtClean="0"/>
              <a:t>Well Name</a:t>
            </a:r>
          </a:p>
          <a:p>
            <a:pPr lvl="1"/>
            <a:r>
              <a:rPr lang="en-GB" dirty="0" smtClean="0"/>
              <a:t>Location (Easting, Northing, Basin)</a:t>
            </a:r>
          </a:p>
          <a:p>
            <a:r>
              <a:rPr lang="en-GB" dirty="0" smtClean="0"/>
              <a:t>Drilling summary</a:t>
            </a:r>
          </a:p>
          <a:p>
            <a:pPr lvl="1"/>
            <a:r>
              <a:rPr lang="en-GB" dirty="0" smtClean="0"/>
              <a:t>Drilling events: losses (minor or major), stuck pipe, pressure kick, blow out, pack off, tight spot, </a:t>
            </a:r>
            <a:r>
              <a:rPr lang="en-GB" dirty="0" err="1" smtClean="0"/>
              <a:t>sidetrack</a:t>
            </a:r>
            <a:endParaRPr lang="en-GB" dirty="0" smtClean="0"/>
          </a:p>
          <a:p>
            <a:pPr lvl="1"/>
            <a:r>
              <a:rPr lang="en-GB" dirty="0" smtClean="0"/>
              <a:t>Best practice: Formation integrity test (FIT), reaming , (extended) leak-off test (XLOT)</a:t>
            </a:r>
          </a:p>
          <a:p>
            <a:endParaRPr lang="en-GB" dirty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244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Well Database</a:t>
            </a:r>
            <a:br>
              <a:rPr lang="en-GB" dirty="0" smtClean="0"/>
            </a:br>
            <a:r>
              <a:rPr lang="en-GB" dirty="0" smtClean="0"/>
              <a:t>Ranking Drilling events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6</a:t>
            </a:fld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70075"/>
            <a:ext cx="5408691" cy="4486275"/>
          </a:xfrm>
        </p:spPr>
        <p:txBody>
          <a:bodyPr>
            <a:normAutofit/>
          </a:bodyPr>
          <a:lstStyle/>
          <a:p>
            <a:r>
              <a:rPr lang="en-GB" sz="2400" dirty="0" smtClean="0"/>
              <a:t>A well stability can be determined by looking at the different events encountered while drilling</a:t>
            </a:r>
          </a:p>
          <a:p>
            <a:r>
              <a:rPr lang="en-GB" sz="2400" dirty="0" smtClean="0"/>
              <a:t>To each drilling event is assigned a score, determined </a:t>
            </a:r>
            <a:r>
              <a:rPr lang="en-GB" sz="2400" dirty="0"/>
              <a:t>by using machine learning </a:t>
            </a:r>
            <a:r>
              <a:rPr lang="en-GB" sz="2400" dirty="0" smtClean="0"/>
              <a:t>mechanisms</a:t>
            </a:r>
          </a:p>
          <a:p>
            <a:r>
              <a:rPr lang="en-GB" sz="2400" dirty="0" smtClean="0"/>
              <a:t>For each well a final score is computed depending on the encountered drilling events and their occurrence</a:t>
            </a:r>
          </a:p>
          <a:p>
            <a:r>
              <a:rPr lang="en-GB" sz="2400" dirty="0" smtClean="0"/>
              <a:t>The more negative the final score the less stable the well was</a:t>
            </a:r>
          </a:p>
          <a:p>
            <a:endParaRPr lang="en-GB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35748"/>
              </p:ext>
            </p:extLst>
          </p:nvPr>
        </p:nvGraphicFramePr>
        <p:xfrm>
          <a:off x="6967220" y="1900079"/>
          <a:ext cx="4386580" cy="4246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19163595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951334863"/>
                    </a:ext>
                  </a:extLst>
                </a:gridCol>
                <a:gridCol w="881380">
                  <a:extLst>
                    <a:ext uri="{9D8B030D-6E8A-4147-A177-3AD203B41FA5}">
                      <a16:colId xmlns:a16="http://schemas.microsoft.com/office/drawing/2014/main" val="9983662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Drilling</a:t>
                      </a:r>
                      <a:r>
                        <a:rPr lang="en-GB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events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Score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5478800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Delays</a:t>
                      </a:r>
                    </a:p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Instability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Blowout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- 100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702426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Pressure</a:t>
                      </a:r>
                      <a:r>
                        <a:rPr lang="en-GB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kick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- 20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20221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Pack Off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-10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279058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Stuck pipe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6810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Sidetrack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-50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48017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Tight spot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-10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1627438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Good </a:t>
                      </a:r>
                    </a:p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Practice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Formation</a:t>
                      </a:r>
                      <a:r>
                        <a:rPr lang="en-GB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integrity test / FIT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43296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Reaming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753316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Leak</a:t>
                      </a:r>
                      <a:r>
                        <a:rPr lang="en-GB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Off Test / LOT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7441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20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Score Weighting</a:t>
            </a:r>
            <a:br>
              <a:rPr lang="en-GB" dirty="0" smtClean="0"/>
            </a:br>
            <a:r>
              <a:rPr lang="en-GB" dirty="0" smtClean="0"/>
              <a:t>Machine learning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199" y="4248741"/>
            <a:ext cx="10963275" cy="2180634"/>
          </a:xfrm>
        </p:spPr>
        <p:txBody>
          <a:bodyPr>
            <a:normAutofit/>
          </a:bodyPr>
          <a:lstStyle/>
          <a:p>
            <a:r>
              <a:rPr lang="en-GB" dirty="0" smtClean="0"/>
              <a:t>Overtime and/or </a:t>
            </a:r>
            <a:r>
              <a:rPr lang="en-GB" dirty="0" err="1" smtClean="0"/>
              <a:t>overbudget</a:t>
            </a:r>
            <a:r>
              <a:rPr lang="en-GB" dirty="0" smtClean="0"/>
              <a:t> wells are common in the oil industry</a:t>
            </a:r>
          </a:p>
          <a:p>
            <a:r>
              <a:rPr lang="en-GB" dirty="0" smtClean="0"/>
              <a:t>Machine learning</a:t>
            </a:r>
          </a:p>
          <a:p>
            <a:pPr lvl="1"/>
            <a:r>
              <a:rPr lang="en-GB" dirty="0" smtClean="0"/>
              <a:t>Count type and occurrence of drilling events versus the delay (days) or </a:t>
            </a:r>
            <a:r>
              <a:rPr lang="en-GB" dirty="0" err="1" smtClean="0"/>
              <a:t>overbudget</a:t>
            </a:r>
            <a:r>
              <a:rPr lang="en-GB" dirty="0" smtClean="0"/>
              <a:t> ($)</a:t>
            </a:r>
          </a:p>
          <a:p>
            <a:pPr lvl="1"/>
            <a:r>
              <a:rPr lang="en-GB" dirty="0" smtClean="0"/>
              <a:t>Estimate the weight of each drilling event as a function of days of delay or </a:t>
            </a:r>
            <a:r>
              <a:rPr lang="en-GB" dirty="0" err="1" smtClean="0"/>
              <a:t>overbudget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7</a:t>
            </a:fld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4960849" y="3956641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smtClean="0">
                <a:latin typeface="Arial Narrow" panose="020B0606020202030204" pitchFamily="34" charset="0"/>
              </a:rPr>
              <a:t>Planned costs</a:t>
            </a:r>
            <a:endParaRPr lang="en-GB" sz="1400" i="1" dirty="0">
              <a:latin typeface="Arial Narrow" panose="020B06060202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997296" y="3956640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smtClean="0">
                <a:latin typeface="Arial Narrow" panose="020B0606020202030204" pitchFamily="34" charset="0"/>
              </a:rPr>
              <a:t>Actual costs</a:t>
            </a:r>
            <a:endParaRPr lang="en-GB" sz="1400" i="1" dirty="0">
              <a:latin typeface="Arial Narrow" panose="020B060602020203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31697" y="1239248"/>
            <a:ext cx="10477501" cy="2708865"/>
            <a:chOff x="981075" y="1409700"/>
            <a:chExt cx="10239376" cy="2543175"/>
          </a:xfrm>
        </p:grpSpPr>
        <p:grpSp>
          <p:nvGrpSpPr>
            <p:cNvPr id="9" name="Group 8"/>
            <p:cNvGrpSpPr/>
            <p:nvPr/>
          </p:nvGrpSpPr>
          <p:grpSpPr>
            <a:xfrm>
              <a:off x="981075" y="1609725"/>
              <a:ext cx="10239376" cy="2343150"/>
              <a:chOff x="981075" y="1714500"/>
              <a:chExt cx="10239376" cy="234315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/>
              <a:srcRect l="552" t="2630" r="552" b="59512"/>
              <a:stretch/>
            </p:blipFill>
            <p:spPr>
              <a:xfrm>
                <a:off x="981075" y="1714500"/>
                <a:ext cx="10239376" cy="2343150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5200649" y="3791423"/>
                <a:ext cx="645830" cy="24717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0163174" y="3791422"/>
                <a:ext cx="635439" cy="24717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5200649" y="1409700"/>
              <a:ext cx="1752601" cy="2809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54736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Well Database</a:t>
            </a:r>
            <a:br>
              <a:rPr lang="en-GB" dirty="0" smtClean="0"/>
            </a:br>
            <a:r>
              <a:rPr lang="en-GB" dirty="0" smtClean="0"/>
              <a:t>Examples</a:t>
            </a:r>
            <a:endParaRPr lang="en-GB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GB" sz="2400" dirty="0" smtClean="0"/>
              <a:t>A first table is created per well which count the occurrence of each drilling event and compute the final score</a:t>
            </a:r>
          </a:p>
          <a:p>
            <a:r>
              <a:rPr lang="en-GB" sz="2400" dirty="0" smtClean="0"/>
              <a:t>The final scores for each drilling event is then summed and saved in the main well database, as well as the drilling event which was encountered most time</a:t>
            </a:r>
            <a:endParaRPr lang="en-GB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8</a:t>
            </a:fld>
            <a:endParaRPr lang="en-GB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00050" y="4086225"/>
            <a:ext cx="3423601" cy="1701038"/>
            <a:chOff x="1594779" y="1445088"/>
            <a:chExt cx="5010283" cy="248939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63200" t="58878" r="28981" b="29036"/>
            <a:stretch/>
          </p:blipFill>
          <p:spPr>
            <a:xfrm>
              <a:off x="1847850" y="1866652"/>
              <a:ext cx="4757212" cy="2067827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594779" y="1445088"/>
              <a:ext cx="2714983" cy="495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Well CRAIGOW-1</a:t>
              </a:r>
              <a:endParaRPr lang="en-GB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62679" t="59576" r="16307" b="15322"/>
          <a:stretch/>
        </p:blipFill>
        <p:spPr>
          <a:xfrm>
            <a:off x="4088874" y="3676650"/>
            <a:ext cx="7975673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77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Proof of concept </a:t>
            </a:r>
            <a:br>
              <a:rPr lang="en-GB" dirty="0" smtClean="0"/>
            </a:br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9</a:t>
            </a:fld>
            <a:endParaRPr lang="en-GB"/>
          </a:p>
        </p:txBody>
      </p:sp>
      <p:grpSp>
        <p:nvGrpSpPr>
          <p:cNvPr id="23" name="Group 22"/>
          <p:cNvGrpSpPr/>
          <p:nvPr/>
        </p:nvGrpSpPr>
        <p:grpSpPr>
          <a:xfrm>
            <a:off x="1524000" y="2003586"/>
            <a:ext cx="10015233" cy="4260110"/>
            <a:chOff x="1781175" y="1898811"/>
            <a:chExt cx="10015233" cy="4260110"/>
          </a:xfrm>
        </p:grpSpPr>
        <p:grpSp>
          <p:nvGrpSpPr>
            <p:cNvPr id="20" name="Group 19"/>
            <p:cNvGrpSpPr/>
            <p:nvPr/>
          </p:nvGrpSpPr>
          <p:grpSpPr>
            <a:xfrm>
              <a:off x="1781175" y="1898811"/>
              <a:ext cx="10015233" cy="4260110"/>
              <a:chOff x="1781175" y="1898811"/>
              <a:chExt cx="10015233" cy="4260110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1781175" y="1898811"/>
                <a:ext cx="3495674" cy="3513613"/>
                <a:chOff x="1781175" y="1898811"/>
                <a:chExt cx="3495674" cy="3513613"/>
              </a:xfrm>
            </p:grpSpPr>
            <p:grpSp>
              <p:nvGrpSpPr>
                <p:cNvPr id="5" name="Group 4"/>
                <p:cNvGrpSpPr>
                  <a:grpSpLocks noChangeAspect="1"/>
                </p:cNvGrpSpPr>
                <p:nvPr/>
              </p:nvGrpSpPr>
              <p:grpSpPr>
                <a:xfrm>
                  <a:off x="1781175" y="2897824"/>
                  <a:ext cx="2588019" cy="2514600"/>
                  <a:chOff x="1676399" y="4021656"/>
                  <a:chExt cx="2588019" cy="2514600"/>
                </a:xfrm>
              </p:grpSpPr>
              <p:pic>
                <p:nvPicPr>
                  <p:cNvPr id="6" name="Picture 5"/>
                  <p:cNvPicPr>
                    <a:picLocks noChangeAspect="1"/>
                  </p:cNvPicPr>
                  <p:nvPr/>
                </p:nvPicPr>
                <p:blipFill rotWithShape="1">
                  <a:blip r:embed="rId3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8210" t="2222" r="18657" b="2638"/>
                  <a:stretch/>
                </p:blipFill>
                <p:spPr>
                  <a:xfrm>
                    <a:off x="1676399" y="4021656"/>
                    <a:ext cx="2588019" cy="2514600"/>
                  </a:xfrm>
                  <a:prstGeom prst="rect">
                    <a:avLst/>
                  </a:prstGeom>
                </p:spPr>
              </p:pic>
              <p:sp>
                <p:nvSpPr>
                  <p:cNvPr id="7" name="Rectangle 6"/>
                  <p:cNvSpPr/>
                  <p:nvPr/>
                </p:nvSpPr>
                <p:spPr>
                  <a:xfrm>
                    <a:off x="2857500" y="5384769"/>
                    <a:ext cx="466725" cy="311181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cxnSp>
              <p:nvCxnSpPr>
                <p:cNvPr id="13" name="Straight Connector 12"/>
                <p:cNvCxnSpPr/>
                <p:nvPr/>
              </p:nvCxnSpPr>
              <p:spPr>
                <a:xfrm flipV="1">
                  <a:off x="3429001" y="1898811"/>
                  <a:ext cx="1847848" cy="2362126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/>
              <p:cNvGrpSpPr/>
              <p:nvPr/>
            </p:nvGrpSpPr>
            <p:grpSpPr>
              <a:xfrm>
                <a:off x="3429001" y="1898811"/>
                <a:ext cx="8367407" cy="4260110"/>
                <a:chOff x="3429001" y="1898811"/>
                <a:chExt cx="8367407" cy="4260110"/>
              </a:xfrm>
            </p:grpSpPr>
            <p:sp>
              <p:nvSpPr>
                <p:cNvPr id="10" name="Rectangle 9"/>
                <p:cNvSpPr/>
                <p:nvPr/>
              </p:nvSpPr>
              <p:spPr>
                <a:xfrm>
                  <a:off x="5276850" y="1898811"/>
                  <a:ext cx="6519558" cy="426011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3429001" y="4572119"/>
                  <a:ext cx="1847848" cy="1586802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8" r="6478" b="10000"/>
            <a:stretch/>
          </p:blipFill>
          <p:spPr>
            <a:xfrm>
              <a:off x="5286374" y="1908336"/>
              <a:ext cx="6500508" cy="4250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2635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F751B5F151A441BFC0E6979253E648" ma:contentTypeVersion="4" ma:contentTypeDescription="Create a new document." ma:contentTypeScope="" ma:versionID="2ffca92d2bf044b97478e52e574a32e4">
  <xsd:schema xmlns:xsd="http://www.w3.org/2001/XMLSchema" xmlns:xs="http://www.w3.org/2001/XMLSchema" xmlns:p="http://schemas.microsoft.com/office/2006/metadata/properties" xmlns:ns2="f17ef920-b09f-4058-bc1e-5c0d7c8be259" targetNamespace="http://schemas.microsoft.com/office/2006/metadata/properties" ma:root="true" ma:fieldsID="ea2dc756bd152891bd990b11108d7d91" ns2:_="">
    <xsd:import namespace="f17ef920-b09f-4058-bc1e-5c0d7c8be25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7ef920-b09f-4058-bc1e-5c0d7c8be25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88DC7F-9DC8-4DF0-8304-D341BD130E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17ef920-b09f-4058-bc1e-5c0d7c8be25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6BEA9C-C2E3-41D9-B880-E6B12665A2B1}">
  <ds:schemaRefs>
    <ds:schemaRef ds:uri="http://purl.org/dc/elements/1.1/"/>
    <ds:schemaRef ds:uri="http://www.w3.org/XML/1998/namespace"/>
    <ds:schemaRef ds:uri="http://purl.org/dc/dcmitype/"/>
    <ds:schemaRef ds:uri="f17ef920-b09f-4058-bc1e-5c0d7c8be259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6403E4D3-72DA-4289-91ED-DFF78CD471C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4246</TotalTime>
  <Words>603</Words>
  <Application>Microsoft Office PowerPoint</Application>
  <PresentationFormat>Widescreen</PresentationFormat>
  <Paragraphs>135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Narrow</vt:lpstr>
      <vt:lpstr>Calibri</vt:lpstr>
      <vt:lpstr>Futura LT Pro Book</vt:lpstr>
      <vt:lpstr>Wingdings</vt:lpstr>
      <vt:lpstr>Office Theme</vt:lpstr>
      <vt:lpstr>PowerPoint Presentation</vt:lpstr>
      <vt:lpstr>PowerPoint Presentation</vt:lpstr>
      <vt:lpstr>Concept </vt:lpstr>
      <vt:lpstr>Well Database  Format</vt:lpstr>
      <vt:lpstr>Well Database End of well report information</vt:lpstr>
      <vt:lpstr>Well Database Ranking Drilling events</vt:lpstr>
      <vt:lpstr>Score Weighting Machine learning </vt:lpstr>
      <vt:lpstr>Well Database Examples</vt:lpstr>
      <vt:lpstr>Proof of concept  Visualisation</vt:lpstr>
      <vt:lpstr>Proof of concept  Summary</vt:lpstr>
      <vt:lpstr>Next Step Focus on Formation</vt:lpstr>
      <vt:lpstr>Questions ?</vt:lpstr>
      <vt:lpstr>Available Well Databases Around the World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Corina</dc:creator>
  <cp:lastModifiedBy>LF</cp:lastModifiedBy>
  <cp:revision>140</cp:revision>
  <dcterms:created xsi:type="dcterms:W3CDTF">2017-01-12T09:42:13Z</dcterms:created>
  <dcterms:modified xsi:type="dcterms:W3CDTF">2017-02-16T15:06:53Z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0x01010013F751B5F151A441BFC0E6979253E648</vt:lpwstr>
  </property>
</Properties>
</file>